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6e0e8885b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6e0e8885b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6e0e8885be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6e0e8885be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6e0e8885be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6e0e8885be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6e0e8885be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6e0e8885be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6e0e8885be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6e0e8885be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a53c81c788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2a53c81c788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a53c81c788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2a53c81c788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colab.research.google.com/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classroom.google.com/c/NjQ1MzYwNTUwNzMw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t.ly/TLB1M" TargetMode="External"/><Relationship Id="rId4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279208" y="112352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6000"/>
              <a:t>Modelleren in Python</a:t>
            </a:r>
            <a:endParaRPr sz="6000"/>
          </a:p>
          <a:p>
            <a:pPr indent="45720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700"/>
          </a:p>
          <a:p>
            <a:pPr indent="457200" lvl="0" marL="13716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4000"/>
              <a:t>met Google</a:t>
            </a:r>
            <a:r>
              <a:rPr lang="nl" sz="4700"/>
              <a:t>       </a:t>
            </a:r>
            <a:endParaRPr sz="47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67100" y="353375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 sz="2400"/>
              <a:t>Rick Vooys &amp; Silvester Infante Ferreira</a:t>
            </a:r>
            <a:endParaRPr sz="2400"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54800" y="2219000"/>
            <a:ext cx="2214900" cy="97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67725" y="-21875"/>
            <a:ext cx="1411376" cy="14113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Inleiding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nl" sz="1300">
                <a:solidFill>
                  <a:schemeClr val="dk1"/>
                </a:solidFill>
              </a:rPr>
              <a:t>Python is een veelgebruikte modeltaal op universiteiten.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nl" sz="1300">
                <a:solidFill>
                  <a:schemeClr val="dk1"/>
                </a:solidFill>
              </a:rPr>
              <a:t>Vaak wordt Python </a:t>
            </a:r>
            <a:r>
              <a:rPr lang="nl" sz="1300">
                <a:solidFill>
                  <a:schemeClr val="dk1"/>
                </a:solidFill>
              </a:rPr>
              <a:t>gedraaid</a:t>
            </a:r>
            <a:r>
              <a:rPr lang="nl" sz="1300">
                <a:solidFill>
                  <a:schemeClr val="dk1"/>
                </a:solidFill>
              </a:rPr>
              <a:t> in een zogenaamd</a:t>
            </a:r>
            <a:r>
              <a:rPr lang="nl" sz="1300">
                <a:solidFill>
                  <a:schemeClr val="dk1"/>
                </a:solidFill>
              </a:rPr>
              <a:t> (Jupyter) </a:t>
            </a:r>
            <a:r>
              <a:rPr b="1" lang="nl" sz="1300">
                <a:solidFill>
                  <a:schemeClr val="dk1"/>
                </a:solidFill>
              </a:rPr>
              <a:t>Notebook</a:t>
            </a:r>
            <a:r>
              <a:rPr lang="nl" sz="1300">
                <a:solidFill>
                  <a:schemeClr val="dk1"/>
                </a:solidFill>
              </a:rPr>
              <a:t>. 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nl" sz="1300">
                <a:solidFill>
                  <a:schemeClr val="dk1"/>
                </a:solidFill>
              </a:rPr>
              <a:t>Het Notebook is een programmeeromgeving waarbij het Python model in een HTML pagina wordt gedraaid, met de mogelijkheid om tekst (theorie en vragen) en code af te wisselen. 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nl" sz="1300">
                <a:solidFill>
                  <a:schemeClr val="dk1"/>
                </a:solidFill>
              </a:rPr>
              <a:t>Wij maken op school gebruik van de servers van Google Colab om de Notebooks te draaien. Dit is een gratis service voor iedereen met een Google account. 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nl" sz="1300">
                <a:solidFill>
                  <a:schemeClr val="dk1"/>
                </a:solidFill>
              </a:rPr>
              <a:t>(Een andere optie is om hiervoor Jupyter Notebooks - (Anaconda) te gebruiken op een eigen computer)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b="1" lang="nl" sz="1300">
                <a:solidFill>
                  <a:schemeClr val="dk1"/>
                </a:solidFill>
              </a:rPr>
              <a:t>Graag laten we in onze workshop zien hoe modelleren in Python in een Notebook werkt en de deelnemers kunnen vervolgens met onze materialen aan de slag. </a:t>
            </a:r>
            <a:endParaRPr b="1"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3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Char char="●"/>
            </a:pPr>
            <a:r>
              <a:rPr lang="nl" sz="1300">
                <a:solidFill>
                  <a:schemeClr val="dk1"/>
                </a:solidFill>
              </a:rPr>
              <a:t>Benodigdheden voor de deelnemers zijn een </a:t>
            </a:r>
            <a:r>
              <a:rPr b="1" lang="nl" sz="1300">
                <a:solidFill>
                  <a:schemeClr val="dk1"/>
                </a:solidFill>
              </a:rPr>
              <a:t>eigen laptop</a:t>
            </a:r>
            <a:r>
              <a:rPr lang="nl" sz="1300">
                <a:solidFill>
                  <a:schemeClr val="dk1"/>
                </a:solidFill>
              </a:rPr>
              <a:t> met een </a:t>
            </a:r>
            <a:r>
              <a:rPr b="1" lang="nl" sz="1300">
                <a:solidFill>
                  <a:schemeClr val="dk1"/>
                </a:solidFill>
              </a:rPr>
              <a:t>Google account</a:t>
            </a:r>
            <a:r>
              <a:rPr lang="nl" sz="1300">
                <a:solidFill>
                  <a:schemeClr val="dk1"/>
                </a:solidFill>
              </a:rPr>
              <a:t> en </a:t>
            </a:r>
            <a:r>
              <a:rPr i="1" lang="nl" sz="1300">
                <a:solidFill>
                  <a:schemeClr val="dk1"/>
                </a:solidFill>
              </a:rPr>
              <a:t>bij voorkeur</a:t>
            </a:r>
            <a:r>
              <a:rPr lang="nl" sz="1300">
                <a:solidFill>
                  <a:schemeClr val="dk1"/>
                </a:solidFill>
              </a:rPr>
              <a:t> </a:t>
            </a:r>
            <a:r>
              <a:rPr b="1" lang="nl" sz="1300">
                <a:solidFill>
                  <a:schemeClr val="dk1"/>
                </a:solidFill>
              </a:rPr>
              <a:t>Chrome webbrowser</a:t>
            </a:r>
            <a:r>
              <a:rPr lang="nl" sz="1300">
                <a:solidFill>
                  <a:schemeClr val="dk1"/>
                </a:solidFill>
              </a:rPr>
              <a:t>.</a:t>
            </a:r>
            <a:endParaRPr sz="1300">
              <a:solidFill>
                <a:schemeClr val="dk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nl" sz="1300">
                <a:solidFill>
                  <a:schemeClr val="dk1"/>
                </a:solidFill>
              </a:rPr>
              <a:t>Controleer voor de werkgroep via </a:t>
            </a:r>
            <a:r>
              <a:rPr lang="nl" sz="1300" u="sng">
                <a:solidFill>
                  <a:srgbClr val="1155CC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https://colab.research.google.com/</a:t>
            </a:r>
            <a:r>
              <a:rPr lang="nl" sz="1300">
                <a:solidFill>
                  <a:schemeClr val="dk1"/>
                </a:solidFill>
              </a:rPr>
              <a:t> of je toegang hebt met je account, vraag dit eventueel aan bij je beheerder.</a:t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Korte demo hoe wíj dit doen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9573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https://classroom.google.com/c/NjQ1MzYwNTUwNzMw</a:t>
            </a:r>
            <a:endParaRPr sz="2050">
              <a:solidFill>
                <a:srgbClr val="202124"/>
              </a:solidFill>
              <a:highlight>
                <a:schemeClr val="lt1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3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Ervaringen - Pros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nl">
                <a:solidFill>
                  <a:schemeClr val="dk1"/>
                </a:solidFill>
              </a:rPr>
              <a:t>Werkt op alle devices, op alle besturingssystemen. Geen Coach, geen gedoe.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nl">
                <a:solidFill>
                  <a:schemeClr val="dk1"/>
                </a:solidFill>
              </a:rPr>
              <a:t>Leerlingen kunnen heel zelfstandig aan modelleeropdrachten werken: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nl">
                <a:solidFill>
                  <a:schemeClr val="dk1"/>
                </a:solidFill>
              </a:rPr>
              <a:t>leerlingen vonden de opdrachten prima te doen, ook al waren hun antwoorden/resultaten niet geweldig. Dat zeiden ze bij Coach echt niet!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nl">
                <a:solidFill>
                  <a:schemeClr val="dk1"/>
                </a:solidFill>
              </a:rPr>
              <a:t>Modellen, resultaten en opdrachten zijn gekoppeld in 1 bestand, en dat zorgt voor duidelijkheid en overzicht. 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nl">
                <a:solidFill>
                  <a:schemeClr val="dk1"/>
                </a:solidFill>
              </a:rPr>
              <a:t>Er zijn eenvoudig punten aan opdrachten te koppelen om objectief werk te kunnen beoordelen en alles blijft netjes opgeslagen (bv als examenwerk).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b="1" lang="nl">
                <a:solidFill>
                  <a:schemeClr val="dk1"/>
                </a:solidFill>
              </a:rPr>
              <a:t>Leerlingen doen ervaring op met een programmeertaal, zonder deze te hoeven kennen!</a:t>
            </a:r>
            <a:endParaRPr b="1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Ervaringen - Aandachtspunten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nl" sz="1400">
                <a:solidFill>
                  <a:schemeClr val="dk1"/>
                </a:solidFill>
              </a:rPr>
              <a:t>Er is een internetverbinding nodig - </a:t>
            </a:r>
            <a:r>
              <a:rPr lang="nl" sz="1400">
                <a:solidFill>
                  <a:schemeClr val="dk1"/>
                </a:solidFill>
              </a:rPr>
              <a:t>Soms duurt connect-allocating even.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nl" sz="1400">
                <a:solidFill>
                  <a:schemeClr val="dk1"/>
                </a:solidFill>
              </a:rPr>
              <a:t>Het op de juiste manier inspringen. De code moet op de juiste manier onder elkaar blijven staan.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nl" sz="1400">
                <a:solidFill>
                  <a:schemeClr val="dk1"/>
                </a:solidFill>
              </a:rPr>
              <a:t>Leerlingen gebruiken vaak komma’s in plaats van punten voor de decimale weergave van getallen. 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nl" sz="1400">
                <a:solidFill>
                  <a:schemeClr val="dk1"/>
                </a:solidFill>
              </a:rPr>
              <a:t>Het vergeten van een keer-teken (sterretje) wanneer wordt vermenigvuldigd met een formule tussen haakjes. Bijvoorbeeld: a*(b+c).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nl" sz="1400">
                <a:solidFill>
                  <a:schemeClr val="dk1"/>
                </a:solidFill>
              </a:rPr>
              <a:t>Het aanroepen of gebruiken van de numpy bibliotheek voor bijvoorbeeld 𝛑 (np.pi), ln (np.log). Een wortel kan naast np.sqrt uiteraard ook worden verkregen met **0.5 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nl" sz="1400">
                <a:solidFill>
                  <a:schemeClr val="dk1"/>
                </a:solidFill>
              </a:rPr>
              <a:t>Bij verder werken aan de opdracht is het belangrijk om vanaf helemaal bovenaan de code blokken opnieuw uit te voeren. Anders worden bijvoorbeeld de bibliotheken niet geladen.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i="1" lang="nl" sz="1400">
                <a:solidFill>
                  <a:schemeClr val="dk1"/>
                </a:solidFill>
              </a:rPr>
              <a:t>commandotoets + z</a:t>
            </a:r>
            <a:r>
              <a:rPr lang="nl" sz="1400">
                <a:solidFill>
                  <a:schemeClr val="dk1"/>
                </a:solidFill>
              </a:rPr>
              <a:t> is ongedaan maken. (of ctrl + z).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nl" sz="1400">
                <a:solidFill>
                  <a:schemeClr val="dk1"/>
                </a:solidFill>
              </a:rPr>
              <a:t>Deel alleen classroom opdrachten met aanwezige leerlingen!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nl" sz="1400">
                <a:solidFill>
                  <a:schemeClr val="dk1"/>
                </a:solidFill>
              </a:rPr>
              <a:t>Het document/ de notebook wordt met veel opdrachten en grafieken inline erg lang, dat is veel scrollen op een 11inch chromebook. </a:t>
            </a:r>
            <a:endParaRPr sz="1400">
              <a:solidFill>
                <a:schemeClr val="dk1"/>
              </a:solidFill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pPr>
            <a:r>
              <a:rPr lang="nl" sz="1400">
                <a:solidFill>
                  <a:schemeClr val="dk1"/>
                </a:solidFill>
              </a:rPr>
              <a:t>foto’s / plaatjes invoegen is omslachtig (via kleine download of URL).</a:t>
            </a:r>
            <a:endParaRPr sz="1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Modelleeropdrachten</a:t>
            </a:r>
            <a:endParaRPr/>
          </a:p>
        </p:txBody>
      </p:sp>
      <p:sp>
        <p:nvSpPr>
          <p:cNvPr id="87" name="Google Shape;87;p18"/>
          <p:cNvSpPr txBox="1"/>
          <p:nvPr>
            <p:ph idx="1" type="body"/>
          </p:nvPr>
        </p:nvSpPr>
        <p:spPr>
          <a:xfrm>
            <a:off x="311700" y="1017725"/>
            <a:ext cx="8520600" cy="38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AutoNum type="arabicPeriod"/>
            </a:pPr>
            <a:r>
              <a:rPr lang="nl" sz="1500">
                <a:solidFill>
                  <a:schemeClr val="dk1"/>
                </a:solidFill>
              </a:rPr>
              <a:t>I</a:t>
            </a:r>
            <a:r>
              <a:rPr lang="nl" sz="1500">
                <a:solidFill>
                  <a:schemeClr val="dk1"/>
                </a:solidFill>
              </a:rPr>
              <a:t>ntroductie: basismodel vrije val.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500"/>
              <a:buAutoNum type="arabicPeriod"/>
            </a:pPr>
            <a:r>
              <a:rPr lang="nl" sz="1500">
                <a:solidFill>
                  <a:schemeClr val="dk1"/>
                </a:solidFill>
              </a:rPr>
              <a:t>Model van de val van Felix (Baumgartner):</a:t>
            </a:r>
            <a:endParaRPr sz="1500">
              <a:solidFill>
                <a:schemeClr val="dk1"/>
              </a:solidFill>
            </a:endParaRPr>
          </a:p>
          <a:p>
            <a:pPr indent="-323850" lvl="1" marL="9144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500"/>
              <a:buAutoNum type="alphaLcPeriod"/>
            </a:pPr>
            <a:r>
              <a:rPr lang="nl" sz="1500">
                <a:solidFill>
                  <a:schemeClr val="dk1"/>
                </a:solidFill>
              </a:rPr>
              <a:t>Opbouwend model vanuit basismodel vrije val.</a:t>
            </a:r>
            <a:endParaRPr sz="1500">
              <a:solidFill>
                <a:schemeClr val="dk1"/>
              </a:solidFill>
            </a:endParaRPr>
          </a:p>
          <a:p>
            <a:pPr indent="-3238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AutoNum type="alphaLcPeriod"/>
            </a:pPr>
            <a:r>
              <a:rPr lang="nl" sz="1500">
                <a:solidFill>
                  <a:schemeClr val="dk1"/>
                </a:solidFill>
              </a:rPr>
              <a:t>Doordat telkens hetzelfde model wordt aangepast kunnen leerlingen eerder vastlopen en hulp nodig hebben. (Bij hulp gewoon een paar keer command-Z drukken om alles ongedaan te maken).</a:t>
            </a:r>
            <a:endParaRPr sz="1500">
              <a:solidFill>
                <a:schemeClr val="dk1"/>
              </a:solidFill>
            </a:endParaRPr>
          </a:p>
          <a:p>
            <a:pPr indent="-3238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AutoNum type="alphaLcPeriod"/>
            </a:pPr>
            <a:r>
              <a:rPr lang="nl" sz="1500">
                <a:solidFill>
                  <a:schemeClr val="dk1"/>
                </a:solidFill>
              </a:rPr>
              <a:t>Leent zich ook prima voor het geven van een cijfer (geen ervaring mee)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AutoNum type="arabicPeriod"/>
            </a:pPr>
            <a:r>
              <a:rPr lang="nl" sz="1500">
                <a:solidFill>
                  <a:schemeClr val="dk1"/>
                </a:solidFill>
              </a:rPr>
              <a:t>Model van een (gedempte) veer:</a:t>
            </a:r>
            <a:endParaRPr sz="1500">
              <a:solidFill>
                <a:schemeClr val="dk1"/>
              </a:solidFill>
            </a:endParaRPr>
          </a:p>
          <a:p>
            <a:pPr indent="-3238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AutoNum type="alphaLcPeriod"/>
            </a:pPr>
            <a:r>
              <a:rPr lang="nl" sz="1500">
                <a:solidFill>
                  <a:schemeClr val="dk1"/>
                </a:solidFill>
              </a:rPr>
              <a:t>Veel uitleg vragen en eenvoudige aanpassingen van telkens een ander model.</a:t>
            </a:r>
            <a:endParaRPr sz="1500">
              <a:solidFill>
                <a:schemeClr val="dk1"/>
              </a:solidFill>
            </a:endParaRPr>
          </a:p>
          <a:p>
            <a:pPr indent="-3238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AutoNum type="alphaLcPeriod"/>
            </a:pPr>
            <a:r>
              <a:rPr lang="nl" sz="1500">
                <a:solidFill>
                  <a:schemeClr val="dk1"/>
                </a:solidFill>
              </a:rPr>
              <a:t>Eenvoudig te gebruiken als (individuele) practicum opdracht voor een cijfer.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AutoNum type="arabicPeriod"/>
            </a:pPr>
            <a:r>
              <a:rPr lang="nl" sz="1500">
                <a:solidFill>
                  <a:schemeClr val="dk1"/>
                </a:solidFill>
              </a:rPr>
              <a:t>Model van ruimtebanen:</a:t>
            </a:r>
            <a:endParaRPr sz="1500">
              <a:solidFill>
                <a:schemeClr val="dk1"/>
              </a:solidFill>
            </a:endParaRPr>
          </a:p>
          <a:p>
            <a:pPr indent="-3238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AutoNum type="alphaLcPeriod"/>
            </a:pPr>
            <a:r>
              <a:rPr lang="nl" sz="1500">
                <a:solidFill>
                  <a:schemeClr val="dk1"/>
                </a:solidFill>
              </a:rPr>
              <a:t>Model vanuit maan-aarde model met 2 kortere opdrachten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AutoNum type="arabicPeriod"/>
            </a:pPr>
            <a:r>
              <a:rPr lang="nl" sz="1500">
                <a:solidFill>
                  <a:schemeClr val="dk1"/>
                </a:solidFill>
              </a:rPr>
              <a:t>Eindopdracht Model ruimtebaan met mogelijke ellipsbaan.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AutoNum type="arabicPeriod"/>
            </a:pPr>
            <a:r>
              <a:rPr lang="nl" sz="1500">
                <a:solidFill>
                  <a:schemeClr val="dk1"/>
                </a:solidFill>
              </a:rPr>
              <a:t>Eindopdracht Exoplaneet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AutoNum type="arabicPeriod"/>
            </a:pPr>
            <a:r>
              <a:rPr lang="nl" sz="1500">
                <a:solidFill>
                  <a:schemeClr val="dk1"/>
                </a:solidFill>
              </a:rPr>
              <a:t>Interactief model van </a:t>
            </a:r>
            <a:r>
              <a:rPr lang="nl" sz="1500">
                <a:solidFill>
                  <a:schemeClr val="dk1"/>
                </a:solidFill>
              </a:rPr>
              <a:t>radioactief verval</a:t>
            </a:r>
            <a:endParaRPr sz="1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Aan de slag!</a:t>
            </a:r>
            <a:endParaRPr/>
          </a:p>
        </p:txBody>
      </p:sp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311700" y="1017725"/>
            <a:ext cx="8520600" cy="38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nl" sz="1500">
                <a:solidFill>
                  <a:schemeClr val="dk1"/>
                </a:solidFill>
              </a:rPr>
              <a:t>ga naar: </a:t>
            </a:r>
            <a:r>
              <a:rPr lang="nl" u="sng">
                <a:solidFill>
                  <a:schemeClr val="hlink"/>
                </a:solidFill>
                <a:hlinkClick r:id="rId3"/>
              </a:rPr>
              <a:t>https://t.ly/TLB1M</a:t>
            </a:r>
            <a:endParaRPr>
              <a:solidFill>
                <a:schemeClr val="dk1"/>
              </a:solidFill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nl">
                <a:solidFill>
                  <a:schemeClr val="dk1"/>
                </a:solidFill>
              </a:rPr>
              <a:t>Maak een kopie van het bestand.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nl">
                <a:solidFill>
                  <a:schemeClr val="dk1"/>
                </a:solidFill>
              </a:rPr>
              <a:t>En voer het notebook uit.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nl">
                <a:solidFill>
                  <a:schemeClr val="dk1"/>
                </a:solidFill>
              </a:rPr>
              <a:t>we lopen het stap voor stap door, </a:t>
            </a:r>
            <a:endParaRPr>
              <a:solidFill>
                <a:schemeClr val="dk1"/>
              </a:solidFill>
            </a:endParaRPr>
          </a:p>
          <a:p>
            <a:pPr indent="-317500" lvl="1" marL="91440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nl">
                <a:solidFill>
                  <a:schemeClr val="dk1"/>
                </a:solidFill>
              </a:rPr>
              <a:t>maar je kan ook zelf aan de slag gaan.</a:t>
            </a:r>
            <a:endParaRPr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</p:txBody>
      </p:sp>
      <p:pic>
        <p:nvPicPr>
          <p:cNvPr id="94" name="Google Shape;9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89171" y="242375"/>
            <a:ext cx="4180650" cy="3102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Tot slot</a:t>
            </a:r>
            <a:endParaRPr/>
          </a:p>
        </p:txBody>
      </p:sp>
      <p:sp>
        <p:nvSpPr>
          <p:cNvPr id="100" name="Google Shape;100;p20"/>
          <p:cNvSpPr txBox="1"/>
          <p:nvPr>
            <p:ph idx="1" type="body"/>
          </p:nvPr>
        </p:nvSpPr>
        <p:spPr>
          <a:xfrm>
            <a:off x="311700" y="1017725"/>
            <a:ext cx="8520600" cy="38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nl" sz="1500">
                <a:solidFill>
                  <a:schemeClr val="dk1"/>
                </a:solidFill>
              </a:rPr>
              <a:t>Jullie ervaringen?</a:t>
            </a:r>
            <a:endParaRPr sz="15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